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Nunito"/>
      <p:regular r:id="rId14"/>
      <p:bold r:id="rId15"/>
      <p:italic r:id="rId16"/>
      <p:boldItalic r:id="rId17"/>
    </p:embeddedFont>
    <p:embeddedFont>
      <p:font typeface="Maven Pro"/>
      <p:regular r:id="rId18"/>
      <p:bold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Nunito-bold.fntdata"/><Relationship Id="rId14" Type="http://schemas.openxmlformats.org/officeDocument/2006/relationships/font" Target="fonts/Nunito-regular.fntdata"/><Relationship Id="rId17" Type="http://schemas.openxmlformats.org/officeDocument/2006/relationships/font" Target="fonts/Nunito-boldItalic.fntdata"/><Relationship Id="rId16" Type="http://schemas.openxmlformats.org/officeDocument/2006/relationships/font" Target="fonts/Nunito-italic.fntdata"/><Relationship Id="rId5" Type="http://schemas.openxmlformats.org/officeDocument/2006/relationships/notesMaster" Target="notesMasters/notesMaster1.xml"/><Relationship Id="rId19" Type="http://schemas.openxmlformats.org/officeDocument/2006/relationships/font" Target="fonts/MavenPro-bold.fntdata"/><Relationship Id="rId6" Type="http://schemas.openxmlformats.org/officeDocument/2006/relationships/slide" Target="slides/slide1.xml"/><Relationship Id="rId18" Type="http://schemas.openxmlformats.org/officeDocument/2006/relationships/font" Target="fonts/MavenPro-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4670bbc5eb_0_8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4670bbc5eb_0_8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4670bbc5eb_0_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4670bbc5eb_0_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Google Shape;294;g4670bbc5eb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4670bbc5eb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Google Shape;301;g4670bbc5eb_0_13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4670bbc5eb_0_1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Google Shape;308;g4670bbc5eb_0_13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4670bbc5eb_0_1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Google Shape;315;g4670bbc5eb_0_1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4670bbc5eb_0_1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Google Shape;321;g4670bbc5eb_0_1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4670bbc5eb_0_1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5818E"/>
        </a:solidFill>
      </p:bgPr>
    </p:bg>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690002"/>
            <a:ext cx="4255500" cy="2223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5B0F00"/>
                </a:solidFill>
              </a:rPr>
              <a:t>VOICE FOR DUMB-MUTE PEOPLE</a:t>
            </a:r>
            <a:endParaRPr>
              <a:solidFill>
                <a:srgbClr val="5B0F00"/>
              </a:solidFill>
            </a:endParaRPr>
          </a:p>
          <a:p>
            <a:pPr indent="0" lvl="0" marL="0" rtl="0" algn="l">
              <a:spcBef>
                <a:spcPts val="0"/>
              </a:spcBef>
              <a:spcAft>
                <a:spcPts val="0"/>
              </a:spcAft>
              <a:buNone/>
            </a:pPr>
            <a:r>
              <a:t/>
            </a:r>
            <a:endParaRPr>
              <a:solidFill>
                <a:srgbClr val="5B0F00"/>
              </a:solidFill>
            </a:endParaRPr>
          </a:p>
          <a:p>
            <a:pPr indent="0" lvl="0" marL="0" rtl="0" algn="l">
              <a:spcBef>
                <a:spcPts val="0"/>
              </a:spcBef>
              <a:spcAft>
                <a:spcPts val="0"/>
              </a:spcAft>
              <a:buNone/>
            </a:pPr>
            <a:r>
              <a:rPr lang="en" sz="2000">
                <a:solidFill>
                  <a:srgbClr val="5B0F00"/>
                </a:solidFill>
              </a:rPr>
              <a:t>Hand Gesture Recognition Using Image Processing for mute and Dumb Person</a:t>
            </a:r>
            <a:endParaRPr sz="2000">
              <a:solidFill>
                <a:srgbClr val="5B0F00"/>
              </a:solidFill>
            </a:endParaRPr>
          </a:p>
          <a:p>
            <a:pPr indent="0" lvl="0" marL="0" rtl="0" algn="l">
              <a:spcBef>
                <a:spcPts val="0"/>
              </a:spcBef>
              <a:spcAft>
                <a:spcPts val="0"/>
              </a:spcAft>
              <a:buNone/>
            </a:pPr>
            <a:r>
              <a:t/>
            </a:r>
            <a:endParaRPr sz="1800">
              <a:solidFill>
                <a:srgbClr val="5B0F00"/>
              </a:solidFill>
            </a:endParaRPr>
          </a:p>
        </p:txBody>
      </p:sp>
      <p:sp>
        <p:nvSpPr>
          <p:cNvPr id="278" name="Google Shape;278;p13"/>
          <p:cNvSpPr txBox="1"/>
          <p:nvPr>
            <p:ph idx="1" type="subTitle"/>
          </p:nvPr>
        </p:nvSpPr>
        <p:spPr>
          <a:xfrm>
            <a:off x="5737050" y="3041800"/>
            <a:ext cx="4255500" cy="200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B0F00"/>
                </a:solidFill>
              </a:rPr>
              <a:t>TEAM-WE KNOW NOTHING.</a:t>
            </a:r>
            <a:endParaRPr>
              <a:solidFill>
                <a:srgbClr val="5B0F00"/>
              </a:solidFill>
            </a:endParaRPr>
          </a:p>
          <a:p>
            <a:pPr indent="0" lvl="0" marL="0" rtl="0" algn="l">
              <a:spcBef>
                <a:spcPts val="0"/>
              </a:spcBef>
              <a:spcAft>
                <a:spcPts val="0"/>
              </a:spcAft>
              <a:buNone/>
            </a:pPr>
            <a:r>
              <a:rPr lang="en">
                <a:solidFill>
                  <a:srgbClr val="5B0F00"/>
                </a:solidFill>
              </a:rPr>
              <a:t>RAJAN JAISWAL</a:t>
            </a:r>
            <a:endParaRPr>
              <a:solidFill>
                <a:srgbClr val="5B0F00"/>
              </a:solidFill>
            </a:endParaRPr>
          </a:p>
          <a:p>
            <a:pPr indent="0" lvl="0" marL="0" rtl="0" algn="l">
              <a:spcBef>
                <a:spcPts val="0"/>
              </a:spcBef>
              <a:spcAft>
                <a:spcPts val="0"/>
              </a:spcAft>
              <a:buNone/>
            </a:pPr>
            <a:r>
              <a:rPr lang="en">
                <a:solidFill>
                  <a:srgbClr val="5B0F00"/>
                </a:solidFill>
              </a:rPr>
              <a:t>GAURAV TRIPATHI</a:t>
            </a:r>
            <a:endParaRPr>
              <a:solidFill>
                <a:srgbClr val="5B0F00"/>
              </a:solidFill>
            </a:endParaRPr>
          </a:p>
          <a:p>
            <a:pPr indent="0" lvl="0" marL="0" rtl="0" algn="l">
              <a:spcBef>
                <a:spcPts val="0"/>
              </a:spcBef>
              <a:spcAft>
                <a:spcPts val="0"/>
              </a:spcAft>
              <a:buNone/>
            </a:pPr>
            <a:r>
              <a:rPr lang="en">
                <a:solidFill>
                  <a:srgbClr val="5B0F00"/>
                </a:solidFill>
              </a:rPr>
              <a:t>AMAN GUPTA</a:t>
            </a:r>
            <a:endParaRPr>
              <a:solidFill>
                <a:srgbClr val="5B0F00"/>
              </a:solidFill>
            </a:endParaRPr>
          </a:p>
          <a:p>
            <a:pPr indent="0" lvl="0" marL="0" rtl="0" algn="l">
              <a:spcBef>
                <a:spcPts val="0"/>
              </a:spcBef>
              <a:spcAft>
                <a:spcPts val="0"/>
              </a:spcAft>
              <a:buNone/>
            </a:pPr>
            <a:r>
              <a:rPr lang="en">
                <a:solidFill>
                  <a:srgbClr val="5B0F00"/>
                </a:solidFill>
              </a:rPr>
              <a:t>ANCHUL SHARMA</a:t>
            </a:r>
            <a:endParaRPr>
              <a:solidFill>
                <a:srgbClr val="5B0F00"/>
              </a:solidFill>
            </a:endParaRPr>
          </a:p>
          <a:p>
            <a:pPr indent="0" lvl="0" marL="0" rtl="0" algn="l">
              <a:spcBef>
                <a:spcPts val="0"/>
              </a:spcBef>
              <a:spcAft>
                <a:spcPts val="0"/>
              </a:spcAft>
              <a:buNone/>
            </a:pPr>
            <a:r>
              <a:rPr lang="en">
                <a:solidFill>
                  <a:srgbClr val="5B0F00"/>
                </a:solidFill>
              </a:rPr>
              <a:t>PRABHUPAD </a:t>
            </a:r>
            <a:endParaRPr>
              <a:solidFill>
                <a:srgbClr val="5B0F00"/>
              </a:solidFill>
            </a:endParaRPr>
          </a:p>
          <a:p>
            <a:pPr indent="0" lvl="0" marL="0" rtl="0" algn="l">
              <a:spcBef>
                <a:spcPts val="0"/>
              </a:spcBef>
              <a:spcAft>
                <a:spcPts val="0"/>
              </a:spcAft>
              <a:buNone/>
            </a:pPr>
            <a:r>
              <a:t/>
            </a:r>
            <a:endParaRPr>
              <a:solidFill>
                <a:srgbClr val="5B0F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5818E"/>
        </a:solidFill>
      </p:bgPr>
    </p:bg>
    <p:spTree>
      <p:nvGrpSpPr>
        <p:cNvPr id="282" name="Shape 282"/>
        <p:cNvGrpSpPr/>
        <p:nvPr/>
      </p:nvGrpSpPr>
      <p:grpSpPr>
        <a:xfrm>
          <a:off x="0" y="0"/>
          <a:ext cx="0" cy="0"/>
          <a:chOff x="0" y="0"/>
          <a:chExt cx="0" cy="0"/>
        </a:xfrm>
      </p:grpSpPr>
      <p:sp>
        <p:nvSpPr>
          <p:cNvPr id="283" name="Google Shape;283;p14"/>
          <p:cNvSpPr txBox="1"/>
          <p:nvPr>
            <p:ph type="title"/>
          </p:nvPr>
        </p:nvSpPr>
        <p:spPr>
          <a:xfrm>
            <a:off x="1293900" y="104325"/>
            <a:ext cx="7030500" cy="48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MOTIVATION AND OBJECTIVE</a:t>
            </a:r>
            <a:endParaRPr/>
          </a:p>
        </p:txBody>
      </p:sp>
      <p:sp>
        <p:nvSpPr>
          <p:cNvPr id="284" name="Google Shape;284;p14"/>
          <p:cNvSpPr txBox="1"/>
          <p:nvPr>
            <p:ph idx="1" type="body"/>
          </p:nvPr>
        </p:nvSpPr>
        <p:spPr>
          <a:xfrm>
            <a:off x="1195075" y="660225"/>
            <a:ext cx="7030500" cy="398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5B0F00"/>
                </a:solidFill>
              </a:rPr>
              <a:t>Communication is one of the a basic need in every person's life.Just imagine how miserable it will be if you are not able to communicate for a day, and that what deaf and dumb people experience everyday.Deaf and dumb people experience a hard time while trying to converse with normal people not only in public but also in their own home they face difficulties in their day to day life.Sign language can also be the solution but here the knowledge of sign language becomes the necessity in this case for normal persons. There should be an automated translation system between the sign language and audio/speech which will ease the communication with deaf-mute people.</a:t>
            </a:r>
            <a:endParaRPr sz="1600">
              <a:solidFill>
                <a:srgbClr val="5B0F00"/>
              </a:solidFill>
            </a:endParaRPr>
          </a:p>
          <a:p>
            <a:pPr indent="0" lvl="0" marL="0" rtl="0" algn="l">
              <a:spcBef>
                <a:spcPts val="1600"/>
              </a:spcBef>
              <a:spcAft>
                <a:spcPts val="0"/>
              </a:spcAft>
              <a:buNone/>
            </a:pPr>
            <a:r>
              <a:rPr lang="en" sz="1600">
                <a:solidFill>
                  <a:srgbClr val="5B0F00"/>
                </a:solidFill>
              </a:rPr>
              <a:t>So,our objective is to design a Device/App which make communication easier for deaf-mute and dumb people by converting the sign language into audio/speech</a:t>
            </a:r>
            <a:endParaRPr sz="1600">
              <a:solidFill>
                <a:srgbClr val="5B0F00"/>
              </a:solidFill>
            </a:endParaRPr>
          </a:p>
          <a:p>
            <a:pPr indent="0" lvl="0" marL="0" rtl="0" algn="l">
              <a:spcBef>
                <a:spcPts val="1600"/>
              </a:spcBef>
              <a:spcAft>
                <a:spcPts val="1600"/>
              </a:spcAft>
              <a:buNone/>
            </a:pPr>
            <a:r>
              <a:t/>
            </a:r>
            <a:endParaRPr sz="1600">
              <a:solidFill>
                <a:srgbClr val="5B0F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p1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5"/>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91" name="Google Shape;291;p15"/>
          <p:cNvPicPr preferRelativeResize="0"/>
          <p:nvPr/>
        </p:nvPicPr>
        <p:blipFill>
          <a:blip r:embed="rId3">
            <a:alphaModFix/>
          </a:blip>
          <a:stretch>
            <a:fillRect/>
          </a:stretch>
        </p:blipFill>
        <p:spPr>
          <a:xfrm>
            <a:off x="4687625" y="0"/>
            <a:ext cx="4456375" cy="5143500"/>
          </a:xfrm>
          <a:prstGeom prst="rect">
            <a:avLst/>
          </a:prstGeom>
          <a:noFill/>
          <a:ln>
            <a:noFill/>
          </a:ln>
        </p:spPr>
      </p:pic>
      <p:pic>
        <p:nvPicPr>
          <p:cNvPr id="292" name="Google Shape;292;p15"/>
          <p:cNvPicPr preferRelativeResize="0"/>
          <p:nvPr/>
        </p:nvPicPr>
        <p:blipFill>
          <a:blip r:embed="rId4">
            <a:alphaModFix/>
          </a:blip>
          <a:stretch>
            <a:fillRect/>
          </a:stretch>
        </p:blipFill>
        <p:spPr>
          <a:xfrm>
            <a:off x="0" y="0"/>
            <a:ext cx="4694225"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Google Shape;297;p16"/>
          <p:cNvSpPr txBox="1"/>
          <p:nvPr>
            <p:ph type="title"/>
          </p:nvPr>
        </p:nvSpPr>
        <p:spPr>
          <a:xfrm>
            <a:off x="1169425" y="598575"/>
            <a:ext cx="71649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6"/>
          <p:cNvSpPr txBox="1"/>
          <p:nvPr>
            <p:ph idx="1" type="body"/>
          </p:nvPr>
        </p:nvSpPr>
        <p:spPr>
          <a:xfrm>
            <a:off x="3845425" y="1990050"/>
            <a:ext cx="44889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99" name="Google Shape;299;p16"/>
          <p:cNvPicPr preferRelativeResize="0"/>
          <p:nvPr/>
        </p:nvPicPr>
        <p:blipFill>
          <a:blip r:embed="rId3">
            <a:alphaModFix/>
          </a:blip>
          <a:stretch>
            <a:fillRect/>
          </a:stretch>
        </p:blipFill>
        <p:spPr>
          <a:xfrm>
            <a:off x="0" y="0"/>
            <a:ext cx="9144000" cy="51018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Google Shape;304;p1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7"/>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06" name="Google Shape;306;p17"/>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Google Shape;311;p18"/>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8"/>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13" name="Google Shape;313;p18"/>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5818E"/>
        </a:solidFill>
      </p:bgPr>
    </p:bg>
    <p:spTree>
      <p:nvGrpSpPr>
        <p:cNvPr id="317" name="Shape 317"/>
        <p:cNvGrpSpPr/>
        <p:nvPr/>
      </p:nvGrpSpPr>
      <p:grpSpPr>
        <a:xfrm>
          <a:off x="0" y="0"/>
          <a:ext cx="0" cy="0"/>
          <a:chOff x="0" y="0"/>
          <a:chExt cx="0" cy="0"/>
        </a:xfrm>
      </p:grpSpPr>
      <p:sp>
        <p:nvSpPr>
          <p:cNvPr id="318" name="Google Shape;318;p1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5B0F00"/>
                </a:solidFill>
              </a:rPr>
              <a:t>IMPLEMENTATION</a:t>
            </a:r>
            <a:endParaRPr>
              <a:solidFill>
                <a:srgbClr val="5B0F00"/>
              </a:solidFill>
            </a:endParaRPr>
          </a:p>
        </p:txBody>
      </p:sp>
      <p:sp>
        <p:nvSpPr>
          <p:cNvPr id="319" name="Google Shape;319;p19"/>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5B0F00"/>
                </a:solidFill>
              </a:rPr>
              <a:t>:-DIRECTLY USED BY MUTE PEOPLE TO COMMUNICATE WITH OTHER USING SIGN LANGUAGE TO SPEECH.</a:t>
            </a:r>
            <a:endParaRPr sz="1800">
              <a:solidFill>
                <a:srgbClr val="5B0F00"/>
              </a:solidFill>
            </a:endParaRPr>
          </a:p>
          <a:p>
            <a:pPr indent="0" lvl="0" marL="0" rtl="0" algn="l">
              <a:spcBef>
                <a:spcPts val="1600"/>
              </a:spcBef>
              <a:spcAft>
                <a:spcPts val="0"/>
              </a:spcAft>
              <a:buNone/>
            </a:pPr>
            <a:r>
              <a:rPr lang="en" sz="1800">
                <a:solidFill>
                  <a:srgbClr val="5B0F00"/>
                </a:solidFill>
              </a:rPr>
              <a:t>:-USED IN TEACHING SIGN LANGUAGE TO MUTE AND DUMB</a:t>
            </a:r>
            <a:endParaRPr sz="1800">
              <a:solidFill>
                <a:srgbClr val="5B0F00"/>
              </a:solidFill>
            </a:endParaRPr>
          </a:p>
          <a:p>
            <a:pPr indent="0" lvl="0" marL="0" rtl="0" algn="l">
              <a:spcBef>
                <a:spcPts val="1600"/>
              </a:spcBef>
              <a:spcAft>
                <a:spcPts val="1600"/>
              </a:spcAft>
              <a:buNone/>
            </a:pPr>
            <a:r>
              <a:rPr lang="en" sz="1800">
                <a:solidFill>
                  <a:srgbClr val="5B0F00"/>
                </a:solidFill>
              </a:rPr>
              <a:t>:-CAN ALSO BE USED AS WIRELESS KEYBOARD. </a:t>
            </a:r>
            <a:endParaRPr sz="1800">
              <a:solidFill>
                <a:srgbClr val="5B0F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5818E"/>
        </a:solidFill>
      </p:bgPr>
    </p:bg>
    <p:spTree>
      <p:nvGrpSpPr>
        <p:cNvPr id="323" name="Shape 323"/>
        <p:cNvGrpSpPr/>
        <p:nvPr/>
      </p:nvGrpSpPr>
      <p:grpSpPr>
        <a:xfrm>
          <a:off x="0" y="0"/>
          <a:ext cx="0" cy="0"/>
          <a:chOff x="0" y="0"/>
          <a:chExt cx="0" cy="0"/>
        </a:xfrm>
      </p:grpSpPr>
      <p:sp>
        <p:nvSpPr>
          <p:cNvPr id="324" name="Google Shape;324;p2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6000">
                <a:solidFill>
                  <a:srgbClr val="5B0F00"/>
                </a:solidFill>
              </a:rPr>
              <a:t>THANK YOU</a:t>
            </a:r>
            <a:endParaRPr sz="6000">
              <a:solidFill>
                <a:srgbClr val="5B0F00"/>
              </a:solidFill>
            </a:endParaRPr>
          </a:p>
        </p:txBody>
      </p:sp>
      <p:sp>
        <p:nvSpPr>
          <p:cNvPr id="325" name="Google Shape;325;p20"/>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